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57" r:id="rId4"/>
    <p:sldId id="258" r:id="rId5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lze upravit styl předlohy.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22132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3970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9805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19569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06871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21312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13913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1585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03025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84257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51339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330BD-17AB-42BB-8110-7DB8FE131010}" type="datetimeFigureOut">
              <a:rPr lang="cs-CZ" smtClean="0"/>
              <a:t>24.10.2016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03984-7E80-4BA3-892E-3765C7180A8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7923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8000"/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u="dbl" dirty="0">
                <a:effectLst>
                  <a:outerShdw blurRad="12700" dist="38100" dir="2700000" algn="tl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Dělící stěna a </a:t>
            </a:r>
            <a:r>
              <a:rPr lang="cs-CZ" b="1" u="dbl" dirty="0" smtClean="0">
                <a:effectLst>
                  <a:outerShdw blurRad="12700" dist="38100" dir="2700000" algn="tl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možné </a:t>
            </a:r>
            <a:r>
              <a:rPr lang="cs-CZ" b="1" u="dbl" dirty="0">
                <a:effectLst>
                  <a:outerShdw blurRad="12700" dist="38100" dir="2700000" algn="tl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varianty pro plavecký </a:t>
            </a:r>
            <a:r>
              <a:rPr lang="cs-CZ" b="1" u="dbl" dirty="0" smtClean="0">
                <a:effectLst>
                  <a:outerShdw blurRad="12700" dist="38100" dir="2700000" algn="tl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stadion za Lužánkami</a:t>
            </a:r>
            <a:r>
              <a:rPr lang="cs-CZ" dirty="0"/>
              <a:t/>
            </a:r>
            <a:br>
              <a:rPr lang="cs-CZ" dirty="0"/>
            </a:br>
            <a:endParaRPr lang="cs-CZ" dirty="0"/>
          </a:p>
        </p:txBody>
      </p:sp>
      <p:sp>
        <p:nvSpPr>
          <p:cNvPr id="7" name="Zástupný symbol pro obsah 6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cs-CZ" dirty="0" smtClean="0"/>
              <a:t>Umělé stěny umožňují během krátké doby  pomocí vzduchového systému rozdělit  stávající prostor bazénu .V dnešní době se při stavbách takovýchto zařízení již dopředu s touto variantou  pracuje.  Umožňuje to lépe využít unikátní sportovní tribunu pro potřeby sportu jak pro plavecké soutěže, tak soutěže synchronizovaného plavání , skoků do vody, vodního póla.  V dnešní době nemá Brno odpovídající zařízení pro pořádání vrcholných plaveckých soutěžích na 25m bazénu. Jde například o nominační závody na MS nebo ME, mistrovství ČR všech kategorií na 25m bazéně apod. Prostor oddělený na závodní  a </a:t>
            </a:r>
            <a:r>
              <a:rPr lang="cs-CZ" dirty="0" err="1" smtClean="0"/>
              <a:t>rozplavbový</a:t>
            </a:r>
            <a:r>
              <a:rPr lang="cs-CZ" dirty="0" smtClean="0"/>
              <a:t>  lze použitím této stěny jednoduše vytvořit.   </a:t>
            </a:r>
          </a:p>
          <a:p>
            <a:r>
              <a:rPr lang="cs-CZ" smtClean="0"/>
              <a:t>Dělící </a:t>
            </a:r>
            <a:r>
              <a:rPr lang="cs-CZ" dirty="0" smtClean="0"/>
              <a:t>stěnu je možno využít i pro širokou veřejnost, která využije ke svému plavání raději 25m bazén, případně pro snazší dislokace</a:t>
            </a:r>
          </a:p>
          <a:p>
            <a:pPr marL="0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65538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8000"/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ástupný symbol pro text 9"/>
          <p:cNvSpPr>
            <a:spLocks noGrp="1"/>
          </p:cNvSpPr>
          <p:nvPr>
            <p:ph type="body" sz="quarter" idx="3"/>
          </p:nvPr>
        </p:nvSpPr>
        <p:spPr>
          <a:xfrm>
            <a:off x="4974797" y="3360699"/>
            <a:ext cx="3584507" cy="1625271"/>
          </a:xfrm>
        </p:spPr>
        <p:txBody>
          <a:bodyPr>
            <a:no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it-IT" sz="1600" dirty="0" smtClean="0">
                <a:ln>
                  <a:solidFill>
                    <a:srgbClr val="0070C0"/>
                  </a:solidFill>
                </a:ln>
              </a:rPr>
              <a:t>Lze nasadit lávku pro personál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Úchyty pro závodní dráhy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Snadná ovladatelnost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Vzduchový systém pro zvednutí stěny</a:t>
            </a:r>
            <a:endParaRPr lang="cs-CZ" sz="16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Vhodné pro </a:t>
            </a: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plavecké  závody, </a:t>
            </a:r>
            <a:r>
              <a:rPr lang="cs-CZ" sz="1600" dirty="0" err="1" smtClean="0">
                <a:ln>
                  <a:solidFill>
                    <a:srgbClr val="0070C0"/>
                  </a:solidFill>
                </a:ln>
              </a:rPr>
              <a:t>synchro</a:t>
            </a: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 i vodní polo</a:t>
            </a:r>
            <a:endParaRPr lang="cs-CZ" sz="1600" dirty="0" smtClean="0">
              <a:ln>
                <a:solidFill>
                  <a:srgbClr val="0070C0"/>
                </a:solidFill>
              </a:ln>
            </a:endParaRPr>
          </a:p>
        </p:txBody>
      </p:sp>
      <p:sp>
        <p:nvSpPr>
          <p:cNvPr id="3" name="Obdélník 2"/>
          <p:cNvSpPr/>
          <p:nvPr/>
        </p:nvSpPr>
        <p:spPr>
          <a:xfrm>
            <a:off x="5446916" y="2074096"/>
            <a:ext cx="7030019" cy="5847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cs-CZ" sz="3200" b="1" u="sng" spc="600" dirty="0" err="1" smtClean="0">
                <a:ln w="9525">
                  <a:solidFill>
                    <a:srgbClr val="0070C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tantia" panose="02030602050306030303" pitchFamily="18" charset="0"/>
              </a:rPr>
              <a:t>Zetapool</a:t>
            </a:r>
            <a:r>
              <a:rPr lang="cs-CZ" sz="2000" b="1" u="sng" spc="600" dirty="0" smtClean="0">
                <a:ln w="9525">
                  <a:solidFill>
                    <a:srgbClr val="0070C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tantia" panose="02030602050306030303" pitchFamily="18" charset="0"/>
              </a:rPr>
              <a:t> (Itálie)</a:t>
            </a:r>
            <a:endParaRPr lang="cs-CZ" sz="2000" b="1" u="sng" spc="600" dirty="0">
              <a:ln w="9525">
                <a:solidFill>
                  <a:srgbClr val="0070C0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onstantia" panose="02030602050306030303" pitchFamily="18" charset="0"/>
            </a:endParaRPr>
          </a:p>
        </p:txBody>
      </p:sp>
      <p:sp>
        <p:nvSpPr>
          <p:cNvPr id="13" name="Zástupný symbol pro text 9"/>
          <p:cNvSpPr>
            <a:spLocks noGrp="1"/>
          </p:cNvSpPr>
          <p:nvPr>
            <p:ph type="body" sz="quarter" idx="3"/>
          </p:nvPr>
        </p:nvSpPr>
        <p:spPr>
          <a:xfrm>
            <a:off x="8331198" y="1860694"/>
            <a:ext cx="3997750" cy="1500005"/>
          </a:xfrm>
        </p:spPr>
        <p:txBody>
          <a:bodyPr>
            <a:noAutofit/>
          </a:bodyPr>
          <a:lstStyle/>
          <a:p>
            <a:pPr marL="285750" indent="-285750">
              <a:buFont typeface="Calibri" panose="020F0502020204030204" pitchFamily="34" charset="0"/>
              <a:buChar char="×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Neovládá se pomocí hydrauliky</a:t>
            </a:r>
          </a:p>
        </p:txBody>
      </p:sp>
      <p:sp>
        <p:nvSpPr>
          <p:cNvPr id="15" name="Obdélník 14"/>
          <p:cNvSpPr/>
          <p:nvPr/>
        </p:nvSpPr>
        <p:spPr>
          <a:xfrm>
            <a:off x="6950096" y="5088231"/>
            <a:ext cx="30741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b="1" u="sng" dirty="0" smtClean="0">
                <a:ln w="9525">
                  <a:solidFill>
                    <a:srgbClr val="0070C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tantia" panose="02030602050306030303" pitchFamily="18" charset="0"/>
              </a:rPr>
              <a:t>Poptaná cena: 170.000 EUR</a:t>
            </a:r>
            <a:endParaRPr lang="cs-CZ" b="1" u="sng" dirty="0">
              <a:ln w="9525">
                <a:solidFill>
                  <a:srgbClr val="0070C0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onstantia" panose="02030602050306030303" pitchFamily="18" charset="0"/>
            </a:endParaRPr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2264265"/>
            <a:ext cx="4328155" cy="21928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7" y="28709"/>
            <a:ext cx="4328155" cy="223555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" name="Obrázek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648" y="4385803"/>
            <a:ext cx="4328155" cy="240688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0058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8000"/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ástupný symbol pro text 9"/>
          <p:cNvSpPr>
            <a:spLocks noGrp="1"/>
          </p:cNvSpPr>
          <p:nvPr>
            <p:ph type="body" sz="quarter" idx="3"/>
          </p:nvPr>
        </p:nvSpPr>
        <p:spPr>
          <a:xfrm>
            <a:off x="5245925" y="3483428"/>
            <a:ext cx="3584507" cy="145305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700" dirty="0" smtClean="0">
                <a:ln>
                  <a:solidFill>
                    <a:srgbClr val="0070C0"/>
                  </a:solidFill>
                </a:ln>
              </a:rPr>
              <a:t>Jednoduchá konstrukce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700" dirty="0" smtClean="0">
                <a:ln>
                  <a:solidFill>
                    <a:srgbClr val="0070C0"/>
                  </a:solidFill>
                </a:ln>
              </a:rPr>
              <a:t>Průřezy pro dráhy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700" dirty="0" smtClean="0">
                <a:ln>
                  <a:solidFill>
                    <a:srgbClr val="0070C0"/>
                  </a:solidFill>
                </a:ln>
              </a:rPr>
              <a:t>Snadná ovladatelnost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700" dirty="0" smtClean="0">
                <a:ln>
                  <a:solidFill>
                    <a:srgbClr val="0070C0"/>
                  </a:solidFill>
                </a:ln>
              </a:rPr>
              <a:t>Vzduchový systém pro zvednutí stěny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cs-CZ" dirty="0"/>
          </a:p>
        </p:txBody>
      </p:sp>
      <p:sp>
        <p:nvSpPr>
          <p:cNvPr id="3" name="Obdélník 2"/>
          <p:cNvSpPr/>
          <p:nvPr/>
        </p:nvSpPr>
        <p:spPr>
          <a:xfrm>
            <a:off x="5446916" y="2074096"/>
            <a:ext cx="7030019" cy="5847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cs-CZ" sz="3200" b="1" u="sng" spc="600" dirty="0" err="1" smtClean="0">
                <a:ln w="9525">
                  <a:solidFill>
                    <a:srgbClr val="0070C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tantia" panose="02030602050306030303" pitchFamily="18" charset="0"/>
              </a:rPr>
              <a:t>Antiwave</a:t>
            </a:r>
            <a:r>
              <a:rPr lang="cs-CZ" sz="2000" b="1" u="sng" spc="600" dirty="0" smtClean="0">
                <a:ln w="9525">
                  <a:solidFill>
                    <a:srgbClr val="0070C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tantia" panose="02030602050306030303" pitchFamily="18" charset="0"/>
              </a:rPr>
              <a:t> (Austrálie)</a:t>
            </a:r>
            <a:endParaRPr lang="cs-CZ" sz="2000" b="1" u="sng" spc="600" dirty="0">
              <a:ln w="9525">
                <a:solidFill>
                  <a:srgbClr val="0070C0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onstantia" panose="02030602050306030303" pitchFamily="18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95" y="174171"/>
            <a:ext cx="5001430" cy="661851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3" name="Zástupný symbol pro text 9"/>
          <p:cNvSpPr>
            <a:spLocks noGrp="1"/>
          </p:cNvSpPr>
          <p:nvPr>
            <p:ph type="body" sz="quarter" idx="3"/>
          </p:nvPr>
        </p:nvSpPr>
        <p:spPr>
          <a:xfrm>
            <a:off x="8487953" y="2843537"/>
            <a:ext cx="3997750" cy="1500005"/>
          </a:xfrm>
        </p:spPr>
        <p:txBody>
          <a:bodyPr>
            <a:noAutofit/>
          </a:bodyPr>
          <a:lstStyle/>
          <a:p>
            <a:pPr marL="285750" indent="-285750">
              <a:buFont typeface="Calibri" panose="020F0502020204030204" pitchFamily="34" charset="0"/>
              <a:buChar char="×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Nelze přidělat lávku pro rozhodčí</a:t>
            </a:r>
          </a:p>
          <a:p>
            <a:pPr marL="285750" indent="-285750">
              <a:buFont typeface="Calibri" panose="020F0502020204030204" pitchFamily="34" charset="0"/>
              <a:buChar char="×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Nákladný transport zařízení z Austrálie</a:t>
            </a:r>
          </a:p>
          <a:p>
            <a:pPr marL="285750" indent="-285750">
              <a:buFont typeface="Calibri" panose="020F0502020204030204" pitchFamily="34" charset="0"/>
              <a:buChar char="×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Chybí úchyty pro závodní dráhy</a:t>
            </a:r>
          </a:p>
          <a:p>
            <a:pPr marL="285750" indent="-285750">
              <a:buFont typeface="Calibri" panose="020F0502020204030204" pitchFamily="34" charset="0"/>
              <a:buChar char="×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Nevhodné pro závody </a:t>
            </a:r>
            <a:endParaRPr lang="cs-CZ" sz="1600" dirty="0">
              <a:ln>
                <a:solidFill>
                  <a:srgbClr val="0070C0"/>
                </a:solidFill>
              </a:ln>
            </a:endParaRPr>
          </a:p>
        </p:txBody>
      </p:sp>
      <p:sp>
        <p:nvSpPr>
          <p:cNvPr id="15" name="Obdélník 14"/>
          <p:cNvSpPr/>
          <p:nvPr/>
        </p:nvSpPr>
        <p:spPr>
          <a:xfrm>
            <a:off x="6950096" y="5088231"/>
            <a:ext cx="30757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b="1" u="sng" dirty="0" smtClean="0">
                <a:ln w="9525">
                  <a:solidFill>
                    <a:srgbClr val="0070C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tantia" panose="02030602050306030303" pitchFamily="18" charset="0"/>
              </a:rPr>
              <a:t>Poptaná cena: 170.000 USD</a:t>
            </a:r>
            <a:endParaRPr lang="cs-CZ" b="1" u="sng" dirty="0">
              <a:ln w="9525">
                <a:solidFill>
                  <a:srgbClr val="0070C0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26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8000"/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ástupný symbol pro text 9"/>
          <p:cNvSpPr>
            <a:spLocks noGrp="1"/>
          </p:cNvSpPr>
          <p:nvPr>
            <p:ph type="body" sz="quarter" idx="3"/>
          </p:nvPr>
        </p:nvSpPr>
        <p:spPr>
          <a:xfrm>
            <a:off x="5287465" y="3495482"/>
            <a:ext cx="3649745" cy="1391975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Ovládání pomocí hydrauliky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Lze nasadit lávku pro personál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Úchyty pro závodní dráhy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Několik druhů materiálu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cs-CZ" dirty="0"/>
          </a:p>
        </p:txBody>
      </p:sp>
      <p:sp>
        <p:nvSpPr>
          <p:cNvPr id="3" name="Obdélník 2"/>
          <p:cNvSpPr/>
          <p:nvPr/>
        </p:nvSpPr>
        <p:spPr>
          <a:xfrm>
            <a:off x="5287465" y="1989664"/>
            <a:ext cx="7030019" cy="5847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cs-CZ" sz="3200" b="1" u="sng" spc="600" dirty="0" err="1" smtClean="0">
                <a:ln w="9525">
                  <a:solidFill>
                    <a:srgbClr val="0070C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tantia" panose="02030602050306030303" pitchFamily="18" charset="0"/>
              </a:rPr>
              <a:t>Variopool</a:t>
            </a:r>
            <a:r>
              <a:rPr lang="cs-CZ" sz="2800" b="1" u="sng" spc="600" dirty="0" smtClean="0">
                <a:ln w="9525">
                  <a:solidFill>
                    <a:srgbClr val="0070C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tantia" panose="02030602050306030303" pitchFamily="18" charset="0"/>
              </a:rPr>
              <a:t> (Nizozemsko)</a:t>
            </a:r>
            <a:endParaRPr lang="cs-CZ" sz="2800" b="1" u="sng" spc="600" dirty="0">
              <a:ln w="9525">
                <a:solidFill>
                  <a:srgbClr val="0070C0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onstantia" panose="02030602050306030303" pitchFamily="18" charset="0"/>
            </a:endParaRPr>
          </a:p>
        </p:txBody>
      </p:sp>
      <p:sp>
        <p:nvSpPr>
          <p:cNvPr id="13" name="Zástupný symbol pro text 9"/>
          <p:cNvSpPr>
            <a:spLocks noGrp="1"/>
          </p:cNvSpPr>
          <p:nvPr>
            <p:ph type="body" sz="quarter" idx="3"/>
          </p:nvPr>
        </p:nvSpPr>
        <p:spPr>
          <a:xfrm>
            <a:off x="8416265" y="2931490"/>
            <a:ext cx="3997750" cy="1500005"/>
          </a:xfrm>
        </p:spPr>
        <p:txBody>
          <a:bodyPr>
            <a:noAutofit/>
          </a:bodyPr>
          <a:lstStyle/>
          <a:p>
            <a:pPr marL="285750" indent="-285750">
              <a:buFont typeface="Calibri" panose="020F0502020204030204" pitchFamily="34" charset="0"/>
              <a:buChar char="×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Nutnost zásahu do vany bazénu </a:t>
            </a:r>
          </a:p>
          <a:p>
            <a:pPr marL="285750" indent="-285750">
              <a:buFont typeface="Calibri" panose="020F0502020204030204" pitchFamily="34" charset="0"/>
              <a:buChar char="×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Velmi vysoká cena </a:t>
            </a:r>
          </a:p>
          <a:p>
            <a:pPr marL="285750" indent="-285750">
              <a:buFont typeface="Calibri" panose="020F0502020204030204" pitchFamily="34" charset="0"/>
              <a:buChar char="×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Náročná instalace</a:t>
            </a:r>
          </a:p>
          <a:p>
            <a:pPr marL="285750" indent="-285750">
              <a:buFont typeface="Calibri" panose="020F0502020204030204" pitchFamily="34" charset="0"/>
              <a:buChar char="×"/>
            </a:pPr>
            <a:r>
              <a:rPr lang="cs-CZ" sz="1600" dirty="0" smtClean="0">
                <a:ln>
                  <a:solidFill>
                    <a:srgbClr val="0070C0"/>
                  </a:solidFill>
                </a:ln>
              </a:rPr>
              <a:t>Složitý systém </a:t>
            </a:r>
            <a:endParaRPr lang="cs-CZ" sz="1600" dirty="0">
              <a:ln>
                <a:solidFill>
                  <a:srgbClr val="0070C0"/>
                </a:solidFill>
              </a:ln>
            </a:endParaRPr>
          </a:p>
        </p:txBody>
      </p:sp>
      <p:sp>
        <p:nvSpPr>
          <p:cNvPr id="15" name="Obdélník 14"/>
          <p:cNvSpPr/>
          <p:nvPr/>
        </p:nvSpPr>
        <p:spPr>
          <a:xfrm>
            <a:off x="6403894" y="4923346"/>
            <a:ext cx="41680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b="1" u="sng" dirty="0" smtClean="0">
                <a:ln w="9525">
                  <a:solidFill>
                    <a:srgbClr val="0070C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tantia" panose="02030602050306030303" pitchFamily="18" charset="0"/>
              </a:rPr>
              <a:t>Poptaná cena: 200.000 – 230.000 EUR</a:t>
            </a:r>
            <a:endParaRPr lang="cs-CZ" b="1" u="sng" dirty="0">
              <a:ln w="9525">
                <a:solidFill>
                  <a:srgbClr val="0070C0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Constantia" panose="02030602050306030303" pitchFamily="18" charset="0"/>
            </a:endParaRP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24" y="235131"/>
            <a:ext cx="4764767" cy="652070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3630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252</Words>
  <Application>Microsoft Office PowerPoint</Application>
  <PresentationFormat>Širokoúhlá obrazovka</PresentationFormat>
  <Paragraphs>31</Paragraphs>
  <Slides>4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Constantia</vt:lpstr>
      <vt:lpstr>Wingdings</vt:lpstr>
      <vt:lpstr>Motiv Office</vt:lpstr>
      <vt:lpstr>Dělící stěna a možné varianty pro plavecký stadion za Lužánkami 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DĚLÍCÍ STĚNA A JEJÍ VARIANTY PRO PLAVECKÝ STADION ZA LUŽÁNKAMI</dc:title>
  <dc:creator>Účet Microsoft</dc:creator>
  <cp:lastModifiedBy>Zdeněk Tobiáš</cp:lastModifiedBy>
  <cp:revision>12</cp:revision>
  <dcterms:created xsi:type="dcterms:W3CDTF">2016-10-20T19:03:41Z</dcterms:created>
  <dcterms:modified xsi:type="dcterms:W3CDTF">2016-10-24T08:28:54Z</dcterms:modified>
</cp:coreProperties>
</file>

<file path=docProps/thumbnail.jpeg>
</file>